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9" r:id="rId7"/>
    <p:sldId id="267" r:id="rId8"/>
    <p:sldId id="268" r:id="rId9"/>
    <p:sldId id="263" r:id="rId10"/>
    <p:sldId id="264" r:id="rId11"/>
    <p:sldId id="265" r:id="rId12"/>
    <p:sldId id="270" r:id="rId13"/>
    <p:sldId id="266" r:id="rId14"/>
    <p:sldId id="261" r:id="rId15"/>
    <p:sldId id="271" r:id="rId16"/>
    <p:sldId id="274" r:id="rId17"/>
    <p:sldId id="273" r:id="rId18"/>
    <p:sldId id="272" r:id="rId19"/>
    <p:sldId id="262" r:id="rId20"/>
  </p:sldIdLst>
  <p:sldSz cx="9144000" cy="5143500" type="screen16x9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/>
    <p:restoredTop sz="94570"/>
  </p:normalViewPr>
  <p:slideViewPr>
    <p:cSldViewPr snapToGrid="0">
      <p:cViewPr varScale="1">
        <p:scale>
          <a:sx n="91" d="100"/>
          <a:sy n="91" d="100"/>
        </p:scale>
        <p:origin x="85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5dd916d3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5dd916d3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5dd916d3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5dd916d3_0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5dd916d3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5dd916d3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5dd916d3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5dd916d3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5dd916d3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5dd916d3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c5dd916d3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c5dd916d3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player.vimeo.com/video/192179726?app_id=122963" TargetMode="External"/><Relationship Id="rId4" Type="http://schemas.openxmlformats.org/officeDocument/2006/relationships/hyperlink" Target="https://www.tesla.com/pt_PT/autopilot?redirect=n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PU2HistivI?feature=oembed" TargetMode="External"/><Relationship Id="rId4" Type="http://schemas.openxmlformats.org/officeDocument/2006/relationships/hyperlink" Target="https://www.youtube.com/watch?v=MPU2Histi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38500" y="1578400"/>
            <a:ext cx="5721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Adriner Maranho de Andrade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Guilherme Kohn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Fabio Luiz Fischer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33841-F8D8-7544-A0D1-682A451D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910C98-F3B6-9841-8AEF-78931B616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CNN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EB0AFF3E-2D60-944A-B1C3-0F1AF18A33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97500" y="2356399"/>
            <a:ext cx="7038900" cy="18868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252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F0E93-C30E-8B4D-9496-1E56CC62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 ATUALIDADE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CB88AE-F1C2-D545-8E80-C332AA0E6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Localizar pessoas</a:t>
            </a:r>
          </a:p>
          <a:p>
            <a:r>
              <a:rPr lang="pt-BR" dirty="0"/>
              <a:t>Não repudio</a:t>
            </a:r>
          </a:p>
          <a:p>
            <a:r>
              <a:rPr lang="pt-BR" dirty="0"/>
              <a:t>Detecção de celular cancerígenas</a:t>
            </a:r>
          </a:p>
          <a:p>
            <a:r>
              <a:rPr lang="pt-BR" dirty="0"/>
              <a:t>Carros autônomos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683890F6-2F21-1143-AC47-8D7C771F317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34896" y="1296550"/>
            <a:ext cx="2691772" cy="2409522"/>
          </a:xfrm>
          <a:prstGeom prst="rect">
            <a:avLst/>
          </a:prstGeom>
          <a:ln/>
        </p:spPr>
      </p:pic>
      <p:pic>
        <p:nvPicPr>
          <p:cNvPr id="5" name="image8.png">
            <a:extLst>
              <a:ext uri="{FF2B5EF4-FFF2-40B4-BE49-F238E27FC236}">
                <a16:creationId xmlns:a16="http://schemas.microsoft.com/office/drawing/2014/main" id="{B0260E41-4EBE-B74B-9F65-065A8A5D3C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63218" y="3116194"/>
            <a:ext cx="2508782" cy="16335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180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CBC9B-8254-4B1A-89FB-CE1E6105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tesla vê 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6F145-768B-48F7-B509-7FE934FB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ídia Online 3" title="Autopilot Full Self-Driving Hardware  (Neighborhood Short)">
            <a:hlinkClick r:id="" action="ppaction://media"/>
            <a:extLst>
              <a:ext uri="{FF2B5EF4-FFF2-40B4-BE49-F238E27FC236}">
                <a16:creationId xmlns:a16="http://schemas.microsoft.com/office/drawing/2014/main" id="{B7ACFFB4-340B-42E9-8F59-0B1528B55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5701" y="1152914"/>
            <a:ext cx="5912597" cy="33258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9F4DAD-842D-4E20-85F3-FB2117281AE9}"/>
              </a:ext>
            </a:extLst>
          </p:cNvPr>
          <p:cNvSpPr txBox="1"/>
          <p:nvPr/>
        </p:nvSpPr>
        <p:spPr>
          <a:xfrm>
            <a:off x="1615701" y="4478750"/>
            <a:ext cx="703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https://www.tesla.com/pt_PT/autopilot?redirect=no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14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C6D80-C242-4441-9E62-93B5B322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F63F57-7428-994A-8189-64770FCC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" y="1812984"/>
            <a:ext cx="3289300" cy="2463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773CE-BC34-AD46-9DF6-F7A6B6E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89" y="1812984"/>
            <a:ext cx="3830572" cy="2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0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mais populares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2617600" y="1274700"/>
            <a:ext cx="5718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OpenCV</a:t>
            </a:r>
            <a:r>
              <a:rPr lang="en"/>
              <a:t> - Open source, multiplataforma, desenvolvida em C/C++, oferecendo suporte a Python, Java e Visual Basic. Contém diversas técnicas e algoritmos para processamento de imagens e de vídeo.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2617600" y="2337125"/>
            <a:ext cx="5718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Matlab</a:t>
            </a:r>
            <a:r>
              <a:rPr lang="en"/>
              <a:t> - Ferramenta paga, porém bastante utilizada no meio de pesquisas, principalmente pelo fato de permitir uma fácil prototipação. Alguns desenvolvedores defendem também que o código é mais conciso em relação a C++.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2617600" y="3724250"/>
            <a:ext cx="57189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TensorFlow </a:t>
            </a:r>
            <a:r>
              <a:rPr lang="en"/>
              <a:t>- Open source, desenvolvida inicialmente pelo Time Google Brain. Permite trazer todo o poder do Deep Learning para a visão computacional.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2388675"/>
            <a:ext cx="867550" cy="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375" y="1283050"/>
            <a:ext cx="867550" cy="76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374" y="3724176"/>
            <a:ext cx="867550" cy="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237EA-AE9E-42A5-8BC8-1EA80A10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pt-BR" dirty="0"/>
              <a:t>YOLO –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Look </a:t>
            </a:r>
            <a:r>
              <a:rPr lang="pt-BR" dirty="0" err="1"/>
              <a:t>Once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F28105-1914-42D6-8957-F329FEB6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6648"/>
            <a:ext cx="7038900" cy="3312102"/>
          </a:xfrm>
        </p:spPr>
        <p:txBody>
          <a:bodyPr/>
          <a:lstStyle/>
          <a:p>
            <a:r>
              <a:rPr lang="pt-BR" sz="2000" dirty="0"/>
              <a:t>Ferramenta de detecção de objetos em tempo real, extremamente rápida.</a:t>
            </a:r>
          </a:p>
          <a:p>
            <a:pPr marL="146050" indent="0">
              <a:buNone/>
            </a:pPr>
            <a:endParaRPr lang="pt-BR" sz="2000" dirty="0"/>
          </a:p>
          <a:p>
            <a:r>
              <a:rPr lang="pt-BR" sz="2000" dirty="0"/>
              <a:t>Com uma placa de vídeo Pascal Titan X (R$6.600,00) consegue realizar o processamento em 30 FPS com 57,9% de </a:t>
            </a:r>
            <a:r>
              <a:rPr lang="pt-BR" sz="2000" dirty="0" err="1"/>
              <a:t>mAP</a:t>
            </a:r>
            <a:r>
              <a:rPr lang="pt-BR" sz="2000" dirty="0"/>
              <a:t> (</a:t>
            </a:r>
            <a:r>
              <a:rPr lang="pt-BR" sz="2000" dirty="0" err="1"/>
              <a:t>mean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Precision</a:t>
            </a:r>
            <a:r>
              <a:rPr lang="pt-BR" sz="2000" dirty="0"/>
              <a:t>).</a:t>
            </a:r>
          </a:p>
          <a:p>
            <a:endParaRPr lang="pt-BR" sz="2000" dirty="0"/>
          </a:p>
          <a:p>
            <a:r>
              <a:rPr lang="pt-BR" sz="2000" dirty="0"/>
              <a:t>Eles (a própria ferramenta) a classificam como o estado da arte em processamento de objetos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172780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6AD4-CD97-4E08-ACC6-43BFE4A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seria a sua sacada?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CEC12F-865B-49D4-8A00-1559D986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08690"/>
            <a:ext cx="7289452" cy="327006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Estaria basicamente ligada a previsibilidade de </a:t>
            </a:r>
            <a:r>
              <a:rPr lang="pt-BR" sz="2000" dirty="0" err="1"/>
              <a:t>bounding</a:t>
            </a:r>
            <a:r>
              <a:rPr lang="pt-BR" sz="2000" dirty="0"/>
              <a:t> boxes. </a:t>
            </a:r>
          </a:p>
          <a:p>
            <a:pPr marL="146050" indent="0">
              <a:buNone/>
            </a:pPr>
            <a:endParaRPr lang="pt-BR" sz="2000" dirty="0"/>
          </a:p>
          <a:p>
            <a:pPr marL="146050" indent="0">
              <a:buNone/>
            </a:pPr>
            <a:r>
              <a:rPr lang="pt-BR" sz="2000" dirty="0"/>
              <a:t>Uma rede neural é aplicada na imagem inteira. Essa rede divide a imagem em regiões e prevê </a:t>
            </a:r>
            <a:r>
              <a:rPr lang="pt-BR" sz="2000" dirty="0" err="1"/>
              <a:t>bounding</a:t>
            </a:r>
            <a:r>
              <a:rPr lang="pt-BR" sz="2000" dirty="0"/>
              <a:t> boxes e as classifica através de probabilidades. Cada </a:t>
            </a:r>
            <a:r>
              <a:rPr lang="pt-BR" sz="2000" dirty="0" err="1"/>
              <a:t>bounding</a:t>
            </a:r>
            <a:r>
              <a:rPr lang="pt-BR" sz="2000" dirty="0"/>
              <a:t> box recebe um peso, com base nesta previsão.</a:t>
            </a:r>
          </a:p>
        </p:txBody>
      </p:sp>
    </p:spTree>
    <p:extLst>
      <p:ext uri="{BB962C8B-B14F-4D97-AF65-F5344CB8AC3E}">
        <p14:creationId xmlns:p14="http://schemas.microsoft.com/office/powerpoint/2010/main" val="246447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874F9-F6D6-48A9-B888-F9F843EE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F6EBED-4275-4B49-9FAA-2D19E8B14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Mídia Online 8" title="YOLOv3">
            <a:hlinkClick r:id="" action="ppaction://media"/>
            <a:extLst>
              <a:ext uri="{FF2B5EF4-FFF2-40B4-BE49-F238E27FC236}">
                <a16:creationId xmlns:a16="http://schemas.microsoft.com/office/drawing/2014/main" id="{5CE5C5D3-1332-4C8A-862E-36ECBB9005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6BA9900-83C5-42E9-AFC3-6A659153A894}"/>
              </a:ext>
            </a:extLst>
          </p:cNvPr>
          <p:cNvSpPr txBox="1"/>
          <p:nvPr/>
        </p:nvSpPr>
        <p:spPr>
          <a:xfrm>
            <a:off x="1524000" y="447875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https://www.youtube.com/watch?v=MPU2HistivI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415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CB713-6D00-411C-870D-81C619F1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COCO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CE275-CCA4-4F00-8E19-969A3D6DD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Possui mais de 330 mil imagens, sendo 200 mil rotuladas. Apresenta 80 categorias de objetos e </a:t>
            </a:r>
            <a:r>
              <a:rPr lang="pt-BR" sz="2000" dirty="0" err="1"/>
              <a:t>features</a:t>
            </a:r>
            <a:r>
              <a:rPr lang="pt-BR" sz="2000" dirty="0"/>
              <a:t> como segmentação de objetos e reconhecimento em contexto.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6F5905-3737-4A63-891B-9A9A37ED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1" y="3005959"/>
            <a:ext cx="2619780" cy="17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5A6A0E-B400-4AB7-A9C7-83A625BD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22" y="2869324"/>
            <a:ext cx="2827277" cy="18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leitura de placas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visão computacional?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50" y="1975325"/>
            <a:ext cx="2004025" cy="20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3882513" y="2582238"/>
            <a:ext cx="1425300" cy="7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975" y="1896450"/>
            <a:ext cx="1669400" cy="2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de imagens 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3104050" y="1489925"/>
            <a:ext cx="22938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Processamento de imagens</a:t>
            </a:r>
            <a:endParaRPr b="1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3735323"/>
            <a:ext cx="1026725" cy="1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3372250" y="3278550"/>
            <a:ext cx="1757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Visão Computacional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3774700" y="236822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3774700" y="407287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50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889" y="3735325"/>
            <a:ext cx="792837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25" y="1408300"/>
            <a:ext cx="2284525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900" y="1475338"/>
            <a:ext cx="3074625" cy="2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 da visão computacional</a:t>
            </a: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297500" y="1213658"/>
            <a:ext cx="7038900" cy="145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dirty="0"/>
              <a:t>É comumente aceito que iniciou n</a:t>
            </a:r>
            <a:r>
              <a:rPr lang="en" sz="1800" dirty="0"/>
              <a:t>a década de 60, </a:t>
            </a:r>
            <a:r>
              <a:rPr lang="pt-BR" sz="1800" dirty="0"/>
              <a:t>onde</a:t>
            </a:r>
            <a:r>
              <a:rPr lang="en" sz="1800" dirty="0"/>
              <a:t> La</a:t>
            </a:r>
            <a:r>
              <a:rPr lang="pt-BR" sz="1800" dirty="0" err="1"/>
              <a:t>wrence</a:t>
            </a:r>
            <a:r>
              <a:rPr lang="en" sz="1800" dirty="0"/>
              <a:t> Roberts discutiu em sua tese de Ph.D no MIT,  a possibilidade de extrair informações tridimensionais de blocos de faces planas a partir de uma perspectiva 2D.</a:t>
            </a:r>
            <a:endParaRPr sz="1800" dirty="0"/>
          </a:p>
        </p:txBody>
      </p:sp>
      <p:pic>
        <p:nvPicPr>
          <p:cNvPr id="2050" name="Picture 2" descr="Resultado de imagem para Lawrence Roberts">
            <a:extLst>
              <a:ext uri="{FF2B5EF4-FFF2-40B4-BE49-F238E27FC236}">
                <a16:creationId xmlns:a16="http://schemas.microsoft.com/office/drawing/2014/main" id="{92A6A80B-A16B-41C9-8381-B10A12EF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7" y="2571750"/>
            <a:ext cx="14001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800/0*b6W-Q-H-iVQrJmU-">
            <a:extLst>
              <a:ext uri="{FF2B5EF4-FFF2-40B4-BE49-F238E27FC236}">
                <a16:creationId xmlns:a16="http://schemas.microsoft.com/office/drawing/2014/main" id="{55C06F40-7F9E-4091-B9F5-95839B4E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76" y="460156"/>
            <a:ext cx="3377248" cy="42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69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8737D1-09F3-4C07-8FB5-FBB8037E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36331"/>
            <a:ext cx="7038900" cy="4142419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Outras fontes também apontam para estudos neurológicos de David Hubel e Torsten Wiesel.</a:t>
            </a:r>
          </a:p>
        </p:txBody>
      </p:sp>
      <p:pic>
        <p:nvPicPr>
          <p:cNvPr id="1026" name="Picture 2" descr="https://cdn-images-1.medium.com/max/800/0*hJWJ-TCD7af6jlPf">
            <a:extLst>
              <a:ext uri="{FF2B5EF4-FFF2-40B4-BE49-F238E27FC236}">
                <a16:creationId xmlns:a16="http://schemas.microsoft.com/office/drawing/2014/main" id="{C73C5C26-BCE7-4AE1-956A-C1EB5959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1" y="1370973"/>
            <a:ext cx="3159138" cy="20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CBCEA92-5788-4090-ACFA-7CF4B89D4CBA}"/>
              </a:ext>
            </a:extLst>
          </p:cNvPr>
          <p:cNvSpPr txBox="1"/>
          <p:nvPr/>
        </p:nvSpPr>
        <p:spPr>
          <a:xfrm>
            <a:off x="1297500" y="3770863"/>
            <a:ext cx="6926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Eles notaram que, na arquitetura visual do gato, os neurônios eram ativados primeiramente por estruturas simples como bordas ou vértices.</a:t>
            </a:r>
          </a:p>
        </p:txBody>
      </p:sp>
    </p:spTree>
    <p:extLst>
      <p:ext uri="{BB962C8B-B14F-4D97-AF65-F5344CB8AC3E}">
        <p14:creationId xmlns:p14="http://schemas.microsoft.com/office/powerpoint/2010/main" val="3431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A6DD1-E2BD-47ED-8189-F646BB75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493986"/>
            <a:ext cx="7038900" cy="3984764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Outro ponto importante foi a primeira digitalizadora de imagens criada em 1959 por Russel Kirsch e sua equipe.</a:t>
            </a:r>
          </a:p>
        </p:txBody>
      </p:sp>
      <p:pic>
        <p:nvPicPr>
          <p:cNvPr id="4098" name="Picture 2" descr="https://cdn-images-1.medium.com/max/800/0*l1msk_GUoOQWZBzD">
            <a:extLst>
              <a:ext uri="{FF2B5EF4-FFF2-40B4-BE49-F238E27FC236}">
                <a16:creationId xmlns:a16="http://schemas.microsoft.com/office/drawing/2014/main" id="{D775C2A1-ACCB-4A9A-AC2D-4F235C6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67" y="1555531"/>
            <a:ext cx="2273465" cy="32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6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EE792-DCCC-A048-8C57-3536F1EA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738C6-C959-AB4D-8329-154DAD02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2571750"/>
            <a:ext cx="7038900" cy="2911200"/>
          </a:xfrm>
        </p:spPr>
        <p:txBody>
          <a:bodyPr/>
          <a:lstStyle/>
          <a:p>
            <a:r>
              <a:rPr lang="pt-BR" dirty="0"/>
              <a:t>Reconhecer</a:t>
            </a:r>
          </a:p>
          <a:p>
            <a:r>
              <a:rPr lang="pt-BR" dirty="0"/>
              <a:t>Reorganizar </a:t>
            </a:r>
          </a:p>
          <a:p>
            <a:r>
              <a:rPr lang="pt-BR" dirty="0"/>
              <a:t>Reconstruir</a:t>
            </a: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B82EEE12-0AFB-0148-B883-CB0DEECB0C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08694" y="1832713"/>
            <a:ext cx="2927706" cy="23808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34964709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450</Words>
  <Application>Microsoft Office PowerPoint</Application>
  <PresentationFormat>Apresentação na tela (16:9)</PresentationFormat>
  <Paragraphs>46</Paragraphs>
  <Slides>19</Slides>
  <Notes>7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Lato</vt:lpstr>
      <vt:lpstr>Montserrat</vt:lpstr>
      <vt:lpstr>Arial</vt:lpstr>
      <vt:lpstr>Focus</vt:lpstr>
      <vt:lpstr>Visão Computacional</vt:lpstr>
      <vt:lpstr>O que é visão computacional?</vt:lpstr>
      <vt:lpstr>Processamento de imagens x  Visão computacional</vt:lpstr>
      <vt:lpstr>Apresentação do PowerPoint</vt:lpstr>
      <vt:lpstr>Início da visão computacional</vt:lpstr>
      <vt:lpstr>Apresentação do PowerPoint</vt:lpstr>
      <vt:lpstr>Apresentação do PowerPoint</vt:lpstr>
      <vt:lpstr>Apresentação do PowerPoint</vt:lpstr>
      <vt:lpstr>FUNÇÕES TÍPICAS </vt:lpstr>
      <vt:lpstr>FUNÇÕES TÍPICAS </vt:lpstr>
      <vt:lpstr>APLICAÇÕES NA ATUALIDADE </vt:lpstr>
      <vt:lpstr>Como o tesla vê o mundo</vt:lpstr>
      <vt:lpstr>Dificuldades</vt:lpstr>
      <vt:lpstr>Ferramentas mais populares</vt:lpstr>
      <vt:lpstr>YOLO – You Only Look Once</vt:lpstr>
      <vt:lpstr>Qual seria a sua sacada?</vt:lpstr>
      <vt:lpstr>Apresentação do PowerPoint</vt:lpstr>
      <vt:lpstr>COCO Dataset</vt:lpstr>
      <vt:lpstr>Sistema de leitura de placas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</dc:title>
  <cp:lastModifiedBy>Adriner Andrade</cp:lastModifiedBy>
  <cp:revision>29</cp:revision>
  <dcterms:modified xsi:type="dcterms:W3CDTF">2019-06-26T04:18:53Z</dcterms:modified>
</cp:coreProperties>
</file>